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7" r:id="rId5"/>
    <p:sldMasterId id="2147483681" r:id="rId6"/>
    <p:sldMasterId id="2147483695" r:id="rId7"/>
  </p:sldMasterIdLst>
  <p:notesMasterIdLst>
    <p:notesMasterId r:id="rId22"/>
  </p:notesMasterIdLst>
  <p:handoutMasterIdLst>
    <p:handoutMasterId r:id="rId23"/>
  </p:handoutMasterIdLst>
  <p:sldIdLst>
    <p:sldId id="532" r:id="rId8"/>
    <p:sldId id="652" r:id="rId9"/>
    <p:sldId id="673" r:id="rId10"/>
    <p:sldId id="674" r:id="rId11"/>
    <p:sldId id="669" r:id="rId12"/>
    <p:sldId id="675" r:id="rId13"/>
    <p:sldId id="676" r:id="rId14"/>
    <p:sldId id="677" r:id="rId15"/>
    <p:sldId id="678" r:id="rId16"/>
    <p:sldId id="679" r:id="rId17"/>
    <p:sldId id="680" r:id="rId18"/>
    <p:sldId id="681" r:id="rId19"/>
    <p:sldId id="668" r:id="rId20"/>
    <p:sldId id="648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cLean , Andrea" initials="ACM" lastIdx="9" clrIdx="0"/>
  <p:cmAuthor id="1" name="Parisien , Linda" initials="P,L" lastIdx="8" clrIdx="1"/>
  <p:cmAuthor id="2" name="tara" initials="t" lastIdx="6" clrIdx="2"/>
  <p:cmAuthor id="3" name="Dworkin , Shari" initials="D,S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5828"/>
    <a:srgbClr val="F55549"/>
    <a:srgbClr val="8BFFBF"/>
    <a:srgbClr val="FFFFFF"/>
    <a:srgbClr val="FFCC00"/>
    <a:srgbClr val="CC6220"/>
    <a:srgbClr val="E7E200"/>
    <a:srgbClr val="7EC23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58" autoAdjust="0"/>
    <p:restoredTop sz="73817" autoAdjust="0"/>
  </p:normalViewPr>
  <p:slideViewPr>
    <p:cSldViewPr showGuides="1">
      <p:cViewPr>
        <p:scale>
          <a:sx n="70" d="100"/>
          <a:sy n="70" d="100"/>
        </p:scale>
        <p:origin x="-954" y="-306"/>
      </p:cViewPr>
      <p:guideLst>
        <p:guide orient="horz" pos="2659"/>
        <p:guide pos="385"/>
        <p:guide pos="49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55BAE-D87F-4DA3-9908-E4237C64A02B}" type="datetimeFigureOut">
              <a:rPr lang="en-CA" smtClean="0"/>
              <a:t>08/06/2016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F65ED-4FC5-4CF9-9294-5C5DC38318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07174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DDF894A-D12C-452B-B379-BD1DFED3190A}" type="datetimeFigureOut">
              <a:rPr lang="en-CA" smtClean="0"/>
              <a:t>08/06/2016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A32EA15-EF3A-4BF6-9A6E-744C6E6FEA3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21616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11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09" indent="-285734" defTabSz="931811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2937" indent="-228587" defTabSz="931811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111" indent="-228587" defTabSz="931811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287" indent="-228587" defTabSz="931811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461" indent="-228587" defTabSz="93181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635" indent="-228587" defTabSz="93181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8811" indent="-228587" defTabSz="93181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5985" indent="-228587" defTabSz="93181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14D24BC-C552-4BA6-BC22-99A0F23C35FF}" type="slidenum">
              <a:rPr lang="en-CA" sz="1200">
                <a:solidFill>
                  <a:prstClr val="black"/>
                </a:solidFill>
                <a:latin typeface="Arial" charset="0"/>
              </a:rPr>
              <a:pPr eaLnBrk="1" hangingPunct="1"/>
              <a:t>1</a:t>
            </a:fld>
            <a:endParaRPr lang="en-CA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8F61E05D-D582-499F-B233-71A89B252079}" type="slidenum">
              <a:rPr lang="en-CA" sz="1200">
                <a:latin typeface="Arial" pitchFamily="34" charset="0"/>
              </a:rPr>
              <a:pPr eaLnBrk="1" hangingPunct="1"/>
              <a:t>14</a:t>
            </a:fld>
            <a:endParaRPr lang="en-CA" sz="120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Infoway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80931"/>
            <a:ext cx="7772400" cy="747514"/>
          </a:xfrm>
        </p:spPr>
        <p:txBody>
          <a:bodyPr>
            <a:normAutofit/>
          </a:bodyPr>
          <a:lstStyle>
            <a:lvl1pPr algn="ctr">
              <a:defRPr sz="3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76693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  <a:latin typeface="+mj-lt"/>
              </a:defRPr>
            </a:lvl1pPr>
            <a:lvl2pPr marL="457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pic>
        <p:nvPicPr>
          <p:cNvPr id="7" name="Picture 15" descr="CHI-Header-8-png2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11" tIns="45706" rIns="91411" bIns="45706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 defTabSz="914109"/>
            <a:fld id="{185FE062-15B9-4D1D-9248-B9532897501A}" type="slidenum">
              <a:rPr lang="en-CA" smtClean="0"/>
              <a:pPr defTabSz="914109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1879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B3BA1369-F35F-440B-B00F-33B6D7B1134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1509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E6EF21C-4B44-4F69-BA42-5C6F63A6F23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58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6" indent="0">
              <a:buNone/>
              <a:defRPr sz="1200"/>
            </a:lvl2pPr>
            <a:lvl3pPr marL="914109" indent="0">
              <a:buNone/>
              <a:defRPr sz="1000"/>
            </a:lvl3pPr>
            <a:lvl4pPr marL="1371165" indent="0">
              <a:buNone/>
              <a:defRPr sz="900"/>
            </a:lvl4pPr>
            <a:lvl5pPr marL="1828218" indent="0">
              <a:buNone/>
              <a:defRPr sz="900"/>
            </a:lvl5pPr>
            <a:lvl6pPr marL="2285274" indent="0">
              <a:buNone/>
              <a:defRPr sz="900"/>
            </a:lvl6pPr>
            <a:lvl7pPr marL="2742328" indent="0">
              <a:buNone/>
              <a:defRPr sz="900"/>
            </a:lvl7pPr>
            <a:lvl8pPr marL="3199383" indent="0">
              <a:buNone/>
              <a:defRPr sz="900"/>
            </a:lvl8pPr>
            <a:lvl9pPr marL="36564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38A7264B-23A8-4538-9A3C-0013151804DC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2131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6" indent="0">
              <a:buNone/>
              <a:defRPr sz="2800"/>
            </a:lvl2pPr>
            <a:lvl3pPr marL="914109" indent="0">
              <a:buNone/>
              <a:defRPr sz="2400"/>
            </a:lvl3pPr>
            <a:lvl4pPr marL="1371165" indent="0">
              <a:buNone/>
              <a:defRPr sz="2000"/>
            </a:lvl4pPr>
            <a:lvl5pPr marL="1828218" indent="0">
              <a:buNone/>
              <a:defRPr sz="2000"/>
            </a:lvl5pPr>
            <a:lvl6pPr marL="2285274" indent="0">
              <a:buNone/>
              <a:defRPr sz="2000"/>
            </a:lvl6pPr>
            <a:lvl7pPr marL="2742328" indent="0">
              <a:buNone/>
              <a:defRPr sz="2000"/>
            </a:lvl7pPr>
            <a:lvl8pPr marL="3199383" indent="0">
              <a:buNone/>
              <a:defRPr sz="2000"/>
            </a:lvl8pPr>
            <a:lvl9pPr marL="3656438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6" indent="0">
              <a:buNone/>
              <a:defRPr sz="1200"/>
            </a:lvl2pPr>
            <a:lvl3pPr marL="914109" indent="0">
              <a:buNone/>
              <a:defRPr sz="1000"/>
            </a:lvl3pPr>
            <a:lvl4pPr marL="1371165" indent="0">
              <a:buNone/>
              <a:defRPr sz="900"/>
            </a:lvl4pPr>
            <a:lvl5pPr marL="1828218" indent="0">
              <a:buNone/>
              <a:defRPr sz="900"/>
            </a:lvl5pPr>
            <a:lvl6pPr marL="2285274" indent="0">
              <a:buNone/>
              <a:defRPr sz="900"/>
            </a:lvl6pPr>
            <a:lvl7pPr marL="2742328" indent="0">
              <a:buNone/>
              <a:defRPr sz="900"/>
            </a:lvl7pPr>
            <a:lvl8pPr marL="3199383" indent="0">
              <a:buNone/>
              <a:defRPr sz="900"/>
            </a:lvl8pPr>
            <a:lvl9pPr marL="36564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9DC1E56A-E4D4-45D9-B86E-6C281ECB0EA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2616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086F82C-60DA-4CBF-A723-E5A9A3DE9084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3162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5441" y="908053"/>
            <a:ext cx="2073275" cy="5329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908053"/>
            <a:ext cx="6067426" cy="5329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A4BE6A6D-F64F-469E-912E-0EA7298B5E2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2147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19400" y="6584950"/>
            <a:ext cx="762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CA" sz="900" smtClean="0">
                <a:solidFill>
                  <a:srgbClr val="FFFFFF"/>
                </a:solidFill>
                <a:ea typeface="ＭＳ Ｐゴシック" pitchFamily="34" charset="-128"/>
              </a:rPr>
              <a:t>Presented by</a:t>
            </a:r>
          </a:p>
        </p:txBody>
      </p:sp>
      <p:pic>
        <p:nvPicPr>
          <p:cNvPr id="5" name="Picture 6" descr="blue_b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6464300"/>
            <a:ext cx="9145588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CHI_header_fi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3035300" y="6602413"/>
            <a:ext cx="762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CA" sz="900" smtClean="0">
                <a:solidFill>
                  <a:srgbClr val="FFFFFF"/>
                </a:solidFill>
                <a:ea typeface="ＭＳ Ｐゴシック" pitchFamily="34" charset="-128"/>
              </a:rPr>
              <a:t>Presented by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49300" y="6597650"/>
            <a:ext cx="190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EBE67401-BCE2-481A-862D-612666D9EED1}" type="datetime4">
              <a:rPr lang="en-CA" sz="900" smtClean="0">
                <a:solidFill>
                  <a:srgbClr val="FFFFFF"/>
                </a:solidFill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June-8-16</a:t>
            </a:fld>
            <a:endParaRPr lang="en-CA" sz="900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439988"/>
            <a:ext cx="5183188" cy="1527175"/>
          </a:xfrm>
        </p:spPr>
        <p:txBody>
          <a:bodyPr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pPr lvl="0"/>
            <a:r>
              <a:rPr lang="en-CA" noProof="0" smtClean="0"/>
              <a:t>Click to edit Master title style</a:t>
            </a:r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56013" y="6580188"/>
            <a:ext cx="2514600" cy="155575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noProof="0" smtClean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533400" y="6580188"/>
            <a:ext cx="1905000" cy="152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FFFFFF"/>
                </a:solidFill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October 2013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861258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7727340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5028579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916113"/>
            <a:ext cx="3808412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425" y="1916113"/>
            <a:ext cx="3808413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779665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way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3" y="828000"/>
            <a:ext cx="8244000" cy="576064"/>
          </a:xfrm>
        </p:spPr>
        <p:txBody>
          <a:bodyPr>
            <a:normAutofit/>
          </a:bodyPr>
          <a:lstStyle>
            <a:lvl1pPr>
              <a:defRPr sz="26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32002" y="1836003"/>
            <a:ext cx="8244000" cy="4535487"/>
          </a:xfrm>
        </p:spPr>
        <p:txBody>
          <a:bodyPr/>
          <a:lstStyle>
            <a:lvl1pPr>
              <a:buClr>
                <a:schemeClr val="tx1">
                  <a:lumMod val="60000"/>
                  <a:lumOff val="40000"/>
                </a:schemeClr>
              </a:buClr>
              <a:buSzPct val="90000"/>
              <a:defRPr b="0">
                <a:latin typeface="+mj-lt"/>
              </a:defRPr>
            </a:lvl1pPr>
            <a:lvl2pPr>
              <a:buClr>
                <a:schemeClr val="tx1">
                  <a:lumMod val="60000"/>
                  <a:lumOff val="40000"/>
                </a:schemeClr>
              </a:buClr>
              <a:buSzPct val="90000"/>
              <a:defRPr b="0">
                <a:latin typeface="+mj-lt"/>
              </a:defRPr>
            </a:lvl2pPr>
            <a:lvl3pPr>
              <a:buClr>
                <a:schemeClr val="tx1">
                  <a:lumMod val="60000"/>
                  <a:lumOff val="40000"/>
                </a:schemeClr>
              </a:buClr>
              <a:buSzPct val="90000"/>
              <a:defRPr b="0">
                <a:latin typeface="+mj-lt"/>
              </a:defRPr>
            </a:lvl3pPr>
            <a:lvl4pPr>
              <a:buClr>
                <a:schemeClr val="tx1">
                  <a:lumMod val="60000"/>
                  <a:lumOff val="40000"/>
                </a:schemeClr>
              </a:buClr>
              <a:buSzPct val="90000"/>
              <a:defRPr b="0">
                <a:latin typeface="+mj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11" tIns="45706" rIns="91411" bIns="45706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 defTabSz="914109"/>
            <a:fld id="{185FE062-15B9-4D1D-9248-B9532897501A}" type="slidenum">
              <a:rPr lang="en-CA" smtClean="0"/>
              <a:pPr defTabSz="914109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2130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2177023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0515136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9990085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5694560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116823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8727078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3325" y="1154113"/>
            <a:ext cx="1941513" cy="5299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1154113"/>
            <a:ext cx="5675312" cy="5299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3949616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5613" y="1154113"/>
            <a:ext cx="7769225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5613" y="1916113"/>
            <a:ext cx="3808412" cy="2192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16425" y="1916113"/>
            <a:ext cx="3808413" cy="2192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5613" y="4260850"/>
            <a:ext cx="3808412" cy="2192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425" y="4260850"/>
            <a:ext cx="3808413" cy="2192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3756586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154113"/>
            <a:ext cx="7769225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916113"/>
            <a:ext cx="7769225" cy="4537075"/>
          </a:xfrm>
        </p:spPr>
        <p:txBody>
          <a:bodyPr/>
          <a:lstStyle/>
          <a:p>
            <a:pPr lvl="0"/>
            <a:endParaRPr lang="en-CA" noProof="0" smtClean="0"/>
          </a:p>
        </p:txBody>
      </p:sp>
    </p:spTree>
    <p:extLst>
      <p:ext uri="{BB962C8B-B14F-4D97-AF65-F5344CB8AC3E}">
        <p14:creationId xmlns:p14="http://schemas.microsoft.com/office/powerpoint/2010/main" val="3963198060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19400" y="6584950"/>
            <a:ext cx="762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CA" sz="900" smtClean="0">
                <a:solidFill>
                  <a:srgbClr val="FFFFFF"/>
                </a:solidFill>
                <a:ea typeface="ＭＳ Ｐゴシック" pitchFamily="34" charset="-128"/>
              </a:rPr>
              <a:t>Presented by</a:t>
            </a:r>
          </a:p>
        </p:txBody>
      </p:sp>
      <p:pic>
        <p:nvPicPr>
          <p:cNvPr id="5" name="Picture 6" descr="blue_b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6464300"/>
            <a:ext cx="9145588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CHI_header_fi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3035300" y="6602413"/>
            <a:ext cx="762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CA" sz="900" smtClean="0">
                <a:solidFill>
                  <a:srgbClr val="FFFFFF"/>
                </a:solidFill>
                <a:ea typeface="ＭＳ Ｐゴシック" pitchFamily="34" charset="-128"/>
              </a:rPr>
              <a:t>Presented by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49300" y="6597650"/>
            <a:ext cx="190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EBE67401-BCE2-481A-862D-612666D9EED1}" type="datetime4">
              <a:rPr lang="en-CA" sz="900" smtClean="0">
                <a:solidFill>
                  <a:srgbClr val="FFFFFF"/>
                </a:solidFill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June-8-16</a:t>
            </a:fld>
            <a:endParaRPr lang="en-CA" sz="900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439988"/>
            <a:ext cx="5183188" cy="1527175"/>
          </a:xfrm>
        </p:spPr>
        <p:txBody>
          <a:bodyPr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pPr lvl="0"/>
            <a:r>
              <a:rPr lang="en-CA" noProof="0" smtClean="0"/>
              <a:t>Click to edit Master title style</a:t>
            </a:r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56013" y="6580188"/>
            <a:ext cx="2514600" cy="155575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noProof="0" smtClean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533400" y="6580188"/>
            <a:ext cx="1905000" cy="152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FFFFFF"/>
                </a:solidFill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October 2013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741414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way Graphic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5FE062-15B9-4D1D-9248-B9532897501A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3311528" y="2960691"/>
            <a:ext cx="2447925" cy="21605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4419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3986762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1040297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916113"/>
            <a:ext cx="3808412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425" y="1916113"/>
            <a:ext cx="3808413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5061845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6637197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1508011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1455392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8987173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3959164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2482815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3325" y="1154113"/>
            <a:ext cx="1941513" cy="5299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1154113"/>
            <a:ext cx="5675312" cy="5299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818198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1900"/>
            <a:ext cx="91440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9" y="6311900"/>
            <a:ext cx="91440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PPT-Swoosh_en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40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5885" y="1981200"/>
            <a:ext cx="7847012" cy="144080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anchor="b"/>
          <a:lstStyle>
            <a:lvl1pPr algn="l">
              <a:defRPr sz="4800">
                <a:solidFill>
                  <a:srgbClr val="DC5A23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CA" dirty="0"/>
          </a:p>
        </p:txBody>
      </p:sp>
      <p:pic>
        <p:nvPicPr>
          <p:cNvPr id="11" name="Picture 7" descr="PPT-Swoosh_en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40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064191" y="4114800"/>
            <a:ext cx="7010400" cy="1143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600" baseline="0"/>
            </a:lvl1pPr>
          </a:lstStyle>
          <a:p>
            <a:pPr lvl="0"/>
            <a:r>
              <a:rPr lang="en-US" dirty="0" smtClean="0"/>
              <a:t>Click to add sub title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381000" y="6502400"/>
            <a:ext cx="2286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/>
            <a:r>
              <a:rPr lang="en-CA" sz="800" dirty="0" smtClean="0">
                <a:solidFill>
                  <a:schemeClr val="bg1"/>
                </a:solidFill>
              </a:rPr>
              <a:t>©Canada Health Infoway 2014</a:t>
            </a:r>
            <a:endParaRPr lang="en-CA" sz="800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362200" y="6477000"/>
            <a:ext cx="4419600" cy="279400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Presenter’s name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781800" y="6477000"/>
            <a:ext cx="1676400" cy="27940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1835148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5613" y="1154113"/>
            <a:ext cx="7769225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5613" y="1916113"/>
            <a:ext cx="3808412" cy="2192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16425" y="1916113"/>
            <a:ext cx="3808413" cy="2192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5613" y="4260850"/>
            <a:ext cx="3808412" cy="2192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425" y="4260850"/>
            <a:ext cx="3808413" cy="2192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3241546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154113"/>
            <a:ext cx="7769225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916113"/>
            <a:ext cx="7769225" cy="4537075"/>
          </a:xfrm>
        </p:spPr>
        <p:txBody>
          <a:bodyPr/>
          <a:lstStyle/>
          <a:p>
            <a:pPr lvl="0"/>
            <a:endParaRPr lang="en-CA" noProof="0" smtClean="0"/>
          </a:p>
        </p:txBody>
      </p:sp>
    </p:spTree>
    <p:extLst>
      <p:ext uri="{BB962C8B-B14F-4D97-AF65-F5344CB8AC3E}">
        <p14:creationId xmlns:p14="http://schemas.microsoft.com/office/powerpoint/2010/main" val="28034760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/>
          <a:srcRect r="19688" b="20822"/>
          <a:stretch>
            <a:fillRect/>
          </a:stretch>
        </p:blipFill>
        <p:spPr bwMode="auto">
          <a:xfrm>
            <a:off x="4643441" y="2420938"/>
            <a:ext cx="4500562" cy="443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CHI-Header-8-png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blue_ban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6510" y="6462716"/>
            <a:ext cx="9218613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35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2439991"/>
            <a:ext cx="5183187" cy="1527175"/>
          </a:xfrm>
        </p:spPr>
        <p:txBody>
          <a:bodyPr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CA" noProof="0" smtClean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3" y="6309320"/>
            <a:ext cx="647700" cy="4127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1" tIns="45706" rIns="91411" bIns="45706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5E6167"/>
                </a:solidFill>
                <a:ea typeface="+mn-ea"/>
                <a:cs typeface="+mn-cs"/>
              </a:defRPr>
            </a:lvl1pPr>
          </a:lstStyle>
          <a:p>
            <a:pPr defTabSz="914109" fontAlgn="base">
              <a:spcBef>
                <a:spcPct val="0"/>
              </a:spcBef>
              <a:spcAft>
                <a:spcPct val="0"/>
              </a:spcAft>
              <a:defRPr/>
            </a:pPr>
            <a:fld id="{90FB79FD-C514-432C-AA7A-076E54086687}" type="slidenum">
              <a:rPr lang="en-CA"/>
              <a:pPr defTabSz="9141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8765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A0483CA1-62AA-4506-B25B-B76FCD7AF8E4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1121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6" indent="0">
              <a:buNone/>
              <a:defRPr sz="1800"/>
            </a:lvl2pPr>
            <a:lvl3pPr marL="914109" indent="0">
              <a:buNone/>
              <a:defRPr sz="1600"/>
            </a:lvl3pPr>
            <a:lvl4pPr marL="1371165" indent="0">
              <a:buNone/>
              <a:defRPr sz="1400"/>
            </a:lvl4pPr>
            <a:lvl5pPr marL="1828218" indent="0">
              <a:buNone/>
              <a:defRPr sz="1400"/>
            </a:lvl5pPr>
            <a:lvl6pPr marL="2285274" indent="0">
              <a:buNone/>
              <a:defRPr sz="1400"/>
            </a:lvl6pPr>
            <a:lvl7pPr marL="2742328" indent="0">
              <a:buNone/>
              <a:defRPr sz="1400"/>
            </a:lvl7pPr>
            <a:lvl8pPr marL="3199383" indent="0">
              <a:buNone/>
              <a:defRPr sz="1400"/>
            </a:lvl8pPr>
            <a:lvl9pPr marL="365643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3CFDA039-A41F-444E-9EC6-C7BC300EF617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6562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484313"/>
            <a:ext cx="407035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484313"/>
            <a:ext cx="407035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33E9A48D-F5A7-4289-BD96-81BB6CD69A87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4878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6" indent="0">
              <a:buNone/>
              <a:defRPr sz="2000" b="1"/>
            </a:lvl2pPr>
            <a:lvl3pPr marL="914109" indent="0">
              <a:buNone/>
              <a:defRPr sz="1800" b="1"/>
            </a:lvl3pPr>
            <a:lvl4pPr marL="1371165" indent="0">
              <a:buNone/>
              <a:defRPr sz="1600" b="1"/>
            </a:lvl4pPr>
            <a:lvl5pPr marL="1828218" indent="0">
              <a:buNone/>
              <a:defRPr sz="1600" b="1"/>
            </a:lvl5pPr>
            <a:lvl6pPr marL="2285274" indent="0">
              <a:buNone/>
              <a:defRPr sz="1600" b="1"/>
            </a:lvl6pPr>
            <a:lvl7pPr marL="2742328" indent="0">
              <a:buNone/>
              <a:defRPr sz="1600" b="1"/>
            </a:lvl7pPr>
            <a:lvl8pPr marL="3199383" indent="0">
              <a:buNone/>
              <a:defRPr sz="1600" b="1"/>
            </a:lvl8pPr>
            <a:lvl9pPr marL="365643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6" indent="0">
              <a:buNone/>
              <a:defRPr sz="2000" b="1"/>
            </a:lvl2pPr>
            <a:lvl3pPr marL="914109" indent="0">
              <a:buNone/>
              <a:defRPr sz="1800" b="1"/>
            </a:lvl3pPr>
            <a:lvl4pPr marL="1371165" indent="0">
              <a:buNone/>
              <a:defRPr sz="1600" b="1"/>
            </a:lvl4pPr>
            <a:lvl5pPr marL="1828218" indent="0">
              <a:buNone/>
              <a:defRPr sz="1600" b="1"/>
            </a:lvl5pPr>
            <a:lvl6pPr marL="2285274" indent="0">
              <a:buNone/>
              <a:defRPr sz="1600" b="1"/>
            </a:lvl6pPr>
            <a:lvl7pPr marL="2742328" indent="0">
              <a:buNone/>
              <a:defRPr sz="1600" b="1"/>
            </a:lvl7pPr>
            <a:lvl8pPr marL="3199383" indent="0">
              <a:buNone/>
              <a:defRPr sz="1600" b="1"/>
            </a:lvl8pPr>
            <a:lvl9pPr marL="365643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2053F816-8083-486B-8E8C-CCD08B21164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6277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03" y="828003"/>
            <a:ext cx="8244000" cy="576000"/>
          </a:xfrm>
          <a:prstGeom prst="rect">
            <a:avLst/>
          </a:prstGeom>
        </p:spPr>
        <p:txBody>
          <a:bodyPr vert="horz" lIns="91411" tIns="45706" rIns="91411" bIns="45706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3" y="1556792"/>
            <a:ext cx="8244000" cy="4824536"/>
          </a:xfrm>
          <a:prstGeom prst="rect">
            <a:avLst/>
          </a:prstGeom>
        </p:spPr>
        <p:txBody>
          <a:bodyPr vert="horz" lIns="91411" tIns="45706" rIns="91411" bIns="45706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7" name="Picture 15" descr="CHI-Header-8-png2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1" y="6356350"/>
            <a:ext cx="2895600" cy="365125"/>
          </a:xfrm>
          <a:prstGeom prst="rect">
            <a:avLst/>
          </a:prstGeom>
        </p:spPr>
        <p:txBody>
          <a:bodyPr vert="horz" lIns="91411" tIns="45706" rIns="91411" bIns="4570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09"/>
            <a:endParaRPr lang="en-CA" dirty="0">
              <a:solidFill>
                <a:srgbClr val="DC5A23">
                  <a:tint val="75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11" tIns="45706" rIns="91411" bIns="45706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 defTabSz="914109"/>
            <a:fld id="{185FE062-15B9-4D1D-9248-B9532897501A}" type="slidenum">
              <a:rPr lang="en-CA" smtClean="0"/>
              <a:pPr defTabSz="914109"/>
              <a:t>‹#›</a:t>
            </a:fld>
            <a:endParaRPr lang="en-CA" dirty="0"/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8172453" y="6308728"/>
            <a:ext cx="647700" cy="4127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1" tIns="45706" rIns="91411" bIns="45706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5E6167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109" fontAlgn="base">
              <a:spcBef>
                <a:spcPct val="0"/>
              </a:spcBef>
              <a:spcAft>
                <a:spcPct val="0"/>
              </a:spcAft>
              <a:defRPr/>
            </a:pPr>
            <a:fld id="{90FB79FD-C514-432C-AA7A-076E54086687}" type="slidenum">
              <a:rPr lang="en-CA" smtClean="0">
                <a:latin typeface="Verdana"/>
              </a:rPr>
              <a:pPr defTabSz="9141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CA" dirty="0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2550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709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109" rtl="0" eaLnBrk="1" latinLnBrk="0" hangingPunct="1">
        <a:spcBef>
          <a:spcPct val="0"/>
        </a:spcBef>
        <a:buNone/>
        <a:defRPr sz="2400" b="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179331" indent="-179331" algn="l" defTabSz="914109" rtl="0" eaLnBrk="1" latinLnBrk="0" hangingPunct="1">
        <a:spcBef>
          <a:spcPts val="400"/>
        </a:spcBef>
        <a:spcAft>
          <a:spcPts val="400"/>
        </a:spcAft>
        <a:buClr>
          <a:schemeClr val="tx1">
            <a:lumMod val="60000"/>
            <a:lumOff val="40000"/>
          </a:schemeClr>
        </a:buClr>
        <a:buSzPct val="90000"/>
        <a:buFont typeface="Arial" pitchFamily="34" charset="0"/>
        <a:buChar char="•"/>
        <a:defRPr sz="1800" kern="120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630038" indent="-172983" algn="l" defTabSz="914109" rtl="0" eaLnBrk="1" latinLnBrk="0" hangingPunct="1">
        <a:spcBef>
          <a:spcPts val="400"/>
        </a:spcBef>
        <a:spcAft>
          <a:spcPts val="400"/>
        </a:spcAft>
        <a:buClr>
          <a:schemeClr val="tx1">
            <a:lumMod val="60000"/>
            <a:lumOff val="40000"/>
          </a:schemeClr>
        </a:buClr>
        <a:buSzPct val="90000"/>
        <a:buFont typeface="Arial" pitchFamily="34" charset="0"/>
        <a:buChar char="–"/>
        <a:defRPr sz="1600" kern="120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071222" indent="-157113" algn="l" defTabSz="914109" rtl="0" eaLnBrk="1" latinLnBrk="0" hangingPunct="1">
        <a:spcBef>
          <a:spcPts val="400"/>
        </a:spcBef>
        <a:spcAft>
          <a:spcPts val="400"/>
        </a:spcAft>
        <a:buClr>
          <a:schemeClr val="tx1">
            <a:lumMod val="60000"/>
            <a:lumOff val="40000"/>
          </a:schemeClr>
        </a:buClr>
        <a:buSzPct val="90000"/>
        <a:buFont typeface="Arial" pitchFamily="34" charset="0"/>
        <a:buChar char="•"/>
        <a:defRPr sz="1400" kern="120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523514" indent="-152352" algn="l" defTabSz="914109" rtl="0" eaLnBrk="1" latinLnBrk="0" hangingPunct="1">
        <a:spcBef>
          <a:spcPts val="400"/>
        </a:spcBef>
        <a:spcAft>
          <a:spcPts val="400"/>
        </a:spcAft>
        <a:buFont typeface="Arial" pitchFamily="34" charset="0"/>
        <a:buChar char="–"/>
        <a:defRPr sz="1200" kern="120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975809" indent="-147591" algn="l" defTabSz="914109" rtl="0" eaLnBrk="1" latinLnBrk="0" hangingPunct="1">
        <a:spcBef>
          <a:spcPts val="400"/>
        </a:spcBef>
        <a:spcAft>
          <a:spcPts val="400"/>
        </a:spcAft>
        <a:buFont typeface="Arial" pitchFamily="34" charset="0"/>
        <a:buChar char="»"/>
        <a:defRPr sz="1200" kern="120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3800" indent="-228527" algn="l" defTabSz="9141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855" indent="-228527" algn="l" defTabSz="9141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10" indent="-228527" algn="l" defTabSz="9141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64" indent="-228527" algn="l" defTabSz="9141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6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9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5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8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74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8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83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8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908050"/>
            <a:ext cx="829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484313"/>
            <a:ext cx="82931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</p:txBody>
      </p:sp>
      <p:pic>
        <p:nvPicPr>
          <p:cNvPr id="27652" name="Picture 4" descr="CHI-Header-8-png2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25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3" y="6308728"/>
            <a:ext cx="647700" cy="4127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1" tIns="45706" rIns="91411" bIns="45706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5E6167"/>
                </a:solidFill>
                <a:ea typeface="+mn-ea"/>
                <a:cs typeface="+mn-cs"/>
              </a:defRPr>
            </a:lvl1pPr>
          </a:lstStyle>
          <a:p>
            <a:pPr defTabSz="914109" fontAlgn="base">
              <a:spcBef>
                <a:spcPct val="0"/>
              </a:spcBef>
              <a:spcAft>
                <a:spcPct val="0"/>
              </a:spcAft>
              <a:defRPr/>
            </a:pPr>
            <a:fld id="{90FB79FD-C514-432C-AA7A-076E54086687}" type="slidenum">
              <a:rPr lang="en-CA"/>
              <a:pPr defTabSz="9141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324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5pPr>
      <a:lvl6pPr marL="457056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6pPr>
      <a:lvl7pPr marL="914109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7pPr>
      <a:lvl8pPr marL="1371165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8pPr>
      <a:lvl9pPr marL="1828218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9pPr>
    </p:titleStyle>
    <p:bodyStyle>
      <a:lvl1pPr marL="171395" indent="-17139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628450" indent="-228527" algn="l" rtl="0" eaLnBrk="1" fontAlgn="base" hangingPunct="1">
        <a:spcBef>
          <a:spcPct val="20000"/>
        </a:spcBef>
        <a:spcAft>
          <a:spcPct val="0"/>
        </a:spcAft>
        <a:buSzPct val="60000"/>
        <a:buChar char="—"/>
        <a:defRPr>
          <a:solidFill>
            <a:srgbClr val="000000"/>
          </a:solidFill>
          <a:latin typeface="+mn-lt"/>
        </a:defRPr>
      </a:lvl2pPr>
      <a:lvl3pPr marL="1026786" indent="-171395" algn="l" rtl="0" eaLnBrk="1" fontAlgn="base" hangingPunct="1">
        <a:spcBef>
          <a:spcPct val="20000"/>
        </a:spcBef>
        <a:spcAft>
          <a:spcPct val="0"/>
        </a:spcAft>
        <a:buSzPct val="85000"/>
        <a:buChar char="•"/>
        <a:defRPr sz="2000">
          <a:solidFill>
            <a:schemeClr val="tx1"/>
          </a:solidFill>
          <a:latin typeface="+mn-lt"/>
        </a:defRPr>
      </a:lvl3pPr>
      <a:lvl4pPr marL="1426710" indent="-228527" algn="l" rtl="0" eaLnBrk="1" fontAlgn="base" hangingPunct="1">
        <a:spcBef>
          <a:spcPct val="20000"/>
        </a:spcBef>
        <a:spcAft>
          <a:spcPct val="0"/>
        </a:spcAft>
        <a:buSzPct val="70000"/>
        <a:buChar char="—"/>
        <a:defRPr>
          <a:solidFill>
            <a:schemeClr val="tx1"/>
          </a:solidFill>
          <a:latin typeface="+mn-lt"/>
        </a:defRPr>
      </a:lvl4pPr>
      <a:lvl5pPr marL="1655237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112291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569346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026401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483456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6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9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5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8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74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8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83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8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154113"/>
            <a:ext cx="776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916113"/>
            <a:ext cx="7769225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pic>
        <p:nvPicPr>
          <p:cNvPr id="1028" name="Picture 4" descr="CHI_header_fina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247063" y="6453188"/>
            <a:ext cx="646112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3B37A12-F19D-4528-968B-7E1E2A367C94}" type="slidenum">
              <a:rPr lang="en-US" sz="1100" smtClean="0">
                <a:solidFill>
                  <a:srgbClr val="979A91"/>
                </a:solidFill>
                <a:ea typeface="ＭＳ Ｐゴシック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100" smtClean="0">
              <a:solidFill>
                <a:srgbClr val="979A9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967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261938" indent="-26193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1"/>
          </a:solidFill>
          <a:latin typeface="+mn-lt"/>
          <a:ea typeface="+mn-ea"/>
          <a:cs typeface="+mn-cs"/>
        </a:defRPr>
      </a:lvl1pPr>
      <a:lvl2pPr marL="711200" indent="-269875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1"/>
          </a:solidFill>
          <a:latin typeface="+mn-lt"/>
        </a:defRPr>
      </a:lvl2pPr>
      <a:lvl3pPr marL="1306513" indent="-3429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−"/>
        <a:defRPr sz="2200">
          <a:solidFill>
            <a:schemeClr val="accent1"/>
          </a:solidFill>
          <a:latin typeface="+mn-lt"/>
        </a:defRPr>
      </a:lvl3pPr>
      <a:lvl4pPr marL="18288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1"/>
          </a:solidFill>
          <a:latin typeface="+mn-lt"/>
        </a:defRPr>
      </a:lvl4pPr>
      <a:lvl5pPr marL="2351088" indent="-3429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defRPr sz="1900">
          <a:solidFill>
            <a:schemeClr val="accent1"/>
          </a:solidFill>
          <a:latin typeface="+mn-lt"/>
        </a:defRPr>
      </a:lvl5pPr>
      <a:lvl6pPr marL="2808288" indent="-342900" algn="l" rtl="0" fontAlgn="base">
        <a:spcBef>
          <a:spcPct val="20000"/>
        </a:spcBef>
        <a:spcAft>
          <a:spcPct val="0"/>
        </a:spcAft>
        <a:buFont typeface="Verdana" pitchFamily="34" charset="0"/>
        <a:defRPr sz="1900">
          <a:solidFill>
            <a:schemeClr val="accent1"/>
          </a:solidFill>
          <a:latin typeface="+mn-lt"/>
        </a:defRPr>
      </a:lvl6pPr>
      <a:lvl7pPr marL="3265488" indent="-342900" algn="l" rtl="0" fontAlgn="base">
        <a:spcBef>
          <a:spcPct val="20000"/>
        </a:spcBef>
        <a:spcAft>
          <a:spcPct val="0"/>
        </a:spcAft>
        <a:buFont typeface="Verdana" pitchFamily="34" charset="0"/>
        <a:defRPr sz="1900">
          <a:solidFill>
            <a:schemeClr val="accent1"/>
          </a:solidFill>
          <a:latin typeface="+mn-lt"/>
        </a:defRPr>
      </a:lvl7pPr>
      <a:lvl8pPr marL="3722688" indent="-342900" algn="l" rtl="0" fontAlgn="base">
        <a:spcBef>
          <a:spcPct val="20000"/>
        </a:spcBef>
        <a:spcAft>
          <a:spcPct val="0"/>
        </a:spcAft>
        <a:buFont typeface="Verdana" pitchFamily="34" charset="0"/>
        <a:defRPr sz="1900">
          <a:solidFill>
            <a:schemeClr val="accent1"/>
          </a:solidFill>
          <a:latin typeface="+mn-lt"/>
        </a:defRPr>
      </a:lvl8pPr>
      <a:lvl9pPr marL="4179888" indent="-342900" algn="l" rtl="0" fontAlgn="base">
        <a:spcBef>
          <a:spcPct val="20000"/>
        </a:spcBef>
        <a:spcAft>
          <a:spcPct val="0"/>
        </a:spcAft>
        <a:buFont typeface="Verdana" pitchFamily="34" charset="0"/>
        <a:defRPr sz="19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154113"/>
            <a:ext cx="776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916113"/>
            <a:ext cx="7769225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pic>
        <p:nvPicPr>
          <p:cNvPr id="1028" name="Picture 4" descr="CHI_header_fina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247063" y="6453188"/>
            <a:ext cx="646112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3B37A12-F19D-4528-968B-7E1E2A367C94}" type="slidenum">
              <a:rPr lang="en-US" sz="1100" smtClean="0">
                <a:solidFill>
                  <a:srgbClr val="979A91"/>
                </a:solidFill>
                <a:ea typeface="ＭＳ Ｐゴシック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100" smtClean="0">
              <a:solidFill>
                <a:srgbClr val="979A9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700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</p:sldLayoutIdLst>
  <p:transition>
    <p:fade/>
  </p:transition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261938" indent="-26193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1"/>
          </a:solidFill>
          <a:latin typeface="+mn-lt"/>
          <a:ea typeface="+mn-ea"/>
          <a:cs typeface="+mn-cs"/>
        </a:defRPr>
      </a:lvl1pPr>
      <a:lvl2pPr marL="711200" indent="-269875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1"/>
          </a:solidFill>
          <a:latin typeface="+mn-lt"/>
        </a:defRPr>
      </a:lvl2pPr>
      <a:lvl3pPr marL="1306513" indent="-3429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−"/>
        <a:defRPr sz="2200">
          <a:solidFill>
            <a:schemeClr val="accent1"/>
          </a:solidFill>
          <a:latin typeface="+mn-lt"/>
        </a:defRPr>
      </a:lvl3pPr>
      <a:lvl4pPr marL="18288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1"/>
          </a:solidFill>
          <a:latin typeface="+mn-lt"/>
        </a:defRPr>
      </a:lvl4pPr>
      <a:lvl5pPr marL="2351088" indent="-3429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defRPr sz="1900">
          <a:solidFill>
            <a:schemeClr val="accent1"/>
          </a:solidFill>
          <a:latin typeface="+mn-lt"/>
        </a:defRPr>
      </a:lvl5pPr>
      <a:lvl6pPr marL="2808288" indent="-342900" algn="l" rtl="0" fontAlgn="base">
        <a:spcBef>
          <a:spcPct val="20000"/>
        </a:spcBef>
        <a:spcAft>
          <a:spcPct val="0"/>
        </a:spcAft>
        <a:buFont typeface="Verdana" pitchFamily="34" charset="0"/>
        <a:defRPr sz="1900">
          <a:solidFill>
            <a:schemeClr val="accent1"/>
          </a:solidFill>
          <a:latin typeface="+mn-lt"/>
        </a:defRPr>
      </a:lvl6pPr>
      <a:lvl7pPr marL="3265488" indent="-342900" algn="l" rtl="0" fontAlgn="base">
        <a:spcBef>
          <a:spcPct val="20000"/>
        </a:spcBef>
        <a:spcAft>
          <a:spcPct val="0"/>
        </a:spcAft>
        <a:buFont typeface="Verdana" pitchFamily="34" charset="0"/>
        <a:defRPr sz="1900">
          <a:solidFill>
            <a:schemeClr val="accent1"/>
          </a:solidFill>
          <a:latin typeface="+mn-lt"/>
        </a:defRPr>
      </a:lvl7pPr>
      <a:lvl8pPr marL="3722688" indent="-342900" algn="l" rtl="0" fontAlgn="base">
        <a:spcBef>
          <a:spcPct val="20000"/>
        </a:spcBef>
        <a:spcAft>
          <a:spcPct val="0"/>
        </a:spcAft>
        <a:buFont typeface="Verdana" pitchFamily="34" charset="0"/>
        <a:defRPr sz="1900">
          <a:solidFill>
            <a:schemeClr val="accent1"/>
          </a:solidFill>
          <a:latin typeface="+mn-lt"/>
        </a:defRPr>
      </a:lvl8pPr>
      <a:lvl9pPr marL="4179888" indent="-342900" algn="l" rtl="0" fontAlgn="base">
        <a:spcBef>
          <a:spcPct val="20000"/>
        </a:spcBef>
        <a:spcAft>
          <a:spcPct val="0"/>
        </a:spcAft>
        <a:buFont typeface="Verdana" pitchFamily="34" charset="0"/>
        <a:defRPr sz="19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2708920"/>
            <a:ext cx="7200800" cy="1527175"/>
          </a:xfrm>
        </p:spPr>
        <p:txBody>
          <a:bodyPr/>
          <a:lstStyle/>
          <a:p>
            <a:pPr eaLnBrk="1" hangingPunct="1"/>
            <a:r>
              <a:rPr lang="en-CA" sz="3200" dirty="0" smtClean="0">
                <a:solidFill>
                  <a:srgbClr val="002060"/>
                </a:solidFill>
              </a:rPr>
              <a:t>LOINC-SNOMED Alpha Release March 2016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23928" y="6597352"/>
            <a:ext cx="4104456" cy="144016"/>
          </a:xfrm>
        </p:spPr>
        <p:txBody>
          <a:bodyPr/>
          <a:lstStyle/>
          <a:p>
            <a:pPr marL="0" indent="0">
              <a:buNone/>
            </a:pPr>
            <a:r>
              <a:rPr lang="fr-CA" dirty="0" smtClean="0"/>
              <a:t>Lorie Carey</a:t>
            </a:r>
            <a:endParaRPr lang="en-CA" dirty="0"/>
          </a:p>
        </p:txBody>
      </p:sp>
      <p:pic>
        <p:nvPicPr>
          <p:cNvPr id="1026" name="Picture 2" descr="C:\Users\lparisien\Documents\1- Terminology\Template\med_CHI_colour_En_F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78462"/>
            <a:ext cx="2944368" cy="978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375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Duplicate Codes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157826"/>
              </p:ext>
            </p:extLst>
          </p:nvPr>
        </p:nvGraphicFramePr>
        <p:xfrm>
          <a:off x="251521" y="1734656"/>
          <a:ext cx="871296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3"/>
                <a:gridCol w="27363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LOINC 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SNOMED CT Concept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40814-6 | 11-Ketoandrosterone/Creatinine:MRto:24H:Urine:Qn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11-Ketoandrosterone | 57244003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40866-6 | 11-Oxo-Androsterone/Creatinine:MRto:24H:Urine:Qn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11044-5 |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Diphosphoglycerate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mutase:CCnc:Pt:RBC:Qn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Bisphosphoglycerate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mutase | 2168009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72663-8 |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Bisphosphoglycerate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mutase:CCnt:Pt:RBC:Qn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16836-9 | Escherichia coli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verotoxic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identified:Prid:Pt:Stool:Nom:Organism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specific culture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Enterohemorrhagic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Escherichia coli | 116395006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rgbClr val="000000"/>
                          </a:solidFill>
                        </a:rPr>
                        <a:t>16835-1 | Escherichia coli </a:t>
                      </a:r>
                      <a:r>
                        <a:rPr lang="en-CA" dirty="0" err="1" smtClean="0">
                          <a:solidFill>
                            <a:srgbClr val="000000"/>
                          </a:solidFill>
                        </a:rPr>
                        <a:t>shiga</a:t>
                      </a:r>
                      <a:r>
                        <a:rPr lang="en-CA" dirty="0" smtClean="0">
                          <a:solidFill>
                            <a:srgbClr val="000000"/>
                          </a:solidFill>
                        </a:rPr>
                        <a:t>-like </a:t>
                      </a:r>
                      <a:r>
                        <a:rPr lang="en-CA" dirty="0" err="1" smtClean="0">
                          <a:solidFill>
                            <a:srgbClr val="000000"/>
                          </a:solidFill>
                        </a:rPr>
                        <a:t>identified:Prid:Pt:Stool:Nom:Organism</a:t>
                      </a:r>
                      <a:r>
                        <a:rPr lang="en-CA" dirty="0" smtClean="0">
                          <a:solidFill>
                            <a:srgbClr val="000000"/>
                          </a:solidFill>
                        </a:rPr>
                        <a:t> specific culture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2536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Duplicate Codes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631861"/>
              </p:ext>
            </p:extLst>
          </p:nvPr>
        </p:nvGraphicFramePr>
        <p:xfrm>
          <a:off x="251521" y="1734656"/>
          <a:ext cx="8712968" cy="284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3"/>
                <a:gridCol w="27363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LOINC 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SNOMED CT Concept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21336-3 | HIV 2 gp15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Ab:ACnc:Pt:Ser:Ord:IB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rgbClr val="000000"/>
                          </a:solidFill>
                        </a:rPr>
                        <a:t>Human immunodeficiency virus 2 protein 15 antibody | 444554000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000000"/>
                          </a:solidFill>
                        </a:rPr>
                        <a:t>62456-9 | HIV 2 p15 Ab:ACnc:Pt:Ser:Ord:IB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9402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I don’t know what to do with?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808097"/>
              </p:ext>
            </p:extLst>
          </p:nvPr>
        </p:nvGraphicFramePr>
        <p:xfrm>
          <a:off x="251521" y="1734656"/>
          <a:ext cx="871296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5"/>
                <a:gridCol w="35283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LOINC 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SNOMED CT Concept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rgbClr val="000000"/>
                          </a:solidFill>
                        </a:rPr>
                        <a:t>14482-4 | Diphtheria </a:t>
                      </a:r>
                      <a:r>
                        <a:rPr lang="en-CA" dirty="0" err="1" smtClean="0">
                          <a:solidFill>
                            <a:srgbClr val="000000"/>
                          </a:solidFill>
                        </a:rPr>
                        <a:t>sp</a:t>
                      </a:r>
                      <a:r>
                        <a:rPr lang="en-CA" dirty="0" smtClean="0">
                          <a:solidFill>
                            <a:srgbClr val="000000"/>
                          </a:solidFill>
                        </a:rPr>
                        <a:t> identified (et al…)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Corynebacterium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diphtheriae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| 5851001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14481-6 | Diphtheria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sp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identified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32703-1 | NADH methemoglobin reductase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Cytochrome-b&gt;5&lt; reductase | 90867003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2183-2 | Cytochrome B5 reductase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2920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068960"/>
            <a:ext cx="7769225" cy="961256"/>
          </a:xfrm>
        </p:spPr>
        <p:txBody>
          <a:bodyPr/>
          <a:lstStyle/>
          <a:p>
            <a:pPr algn="ctr"/>
            <a:r>
              <a:rPr lang="fr-CA" sz="4400" dirty="0" smtClean="0"/>
              <a:t>Questions?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15946116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627313" y="3789363"/>
            <a:ext cx="4246562" cy="15271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CA" dirty="0" smtClean="0">
                <a:ea typeface="+mj-ea"/>
                <a:cs typeface="+mj-cs"/>
              </a:rPr>
              <a:t>Thank you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768" y="2396487"/>
            <a:ext cx="6582140" cy="184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91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Feedback to IHTSDO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916832"/>
            <a:ext cx="7769225" cy="4537075"/>
          </a:xfrm>
        </p:spPr>
        <p:txBody>
          <a:bodyPr/>
          <a:lstStyle/>
          <a:p>
            <a:r>
              <a:rPr lang="en-CA" dirty="0" smtClean="0"/>
              <a:t>Mismatch between the IHTSDO SCTID and the name displayed for 4 maps</a:t>
            </a:r>
          </a:p>
          <a:p>
            <a:pPr lvl="1"/>
            <a:r>
              <a:rPr lang="en-CA" dirty="0"/>
              <a:t>17-Hydroxycorticosteroid | </a:t>
            </a:r>
            <a:r>
              <a:rPr lang="en-CA" dirty="0" smtClean="0"/>
              <a:t>713494006 should be </a:t>
            </a:r>
            <a:r>
              <a:rPr lang="en-US" dirty="0"/>
              <a:t>713494006 |17-Ketogenic steroid </a:t>
            </a:r>
            <a:endParaRPr lang="en-US" dirty="0" smtClean="0"/>
          </a:p>
          <a:p>
            <a:pPr lvl="1"/>
            <a:r>
              <a:rPr lang="en-US" dirty="0"/>
              <a:t>Glycogen | </a:t>
            </a:r>
            <a:r>
              <a:rPr lang="en-US" dirty="0" smtClean="0"/>
              <a:t>54323006 should be </a:t>
            </a:r>
            <a:r>
              <a:rPr lang="en-US" dirty="0"/>
              <a:t>54323006 |Glycogen (starch) synthase </a:t>
            </a:r>
            <a:endParaRPr lang="en-US" dirty="0" smtClean="0"/>
          </a:p>
          <a:p>
            <a:pPr lvl="1"/>
            <a:r>
              <a:rPr lang="en-US" dirty="0"/>
              <a:t>Antigen of Escherichia coli K1 + antigen of Neisseria </a:t>
            </a:r>
            <a:r>
              <a:rPr lang="en-US" dirty="0" err="1"/>
              <a:t>meningitidis</a:t>
            </a:r>
            <a:r>
              <a:rPr lang="en-US" dirty="0"/>
              <a:t> A + B + C + w135 + Y | </a:t>
            </a:r>
            <a:r>
              <a:rPr lang="en-US" dirty="0" smtClean="0"/>
              <a:t>709446007 should be </a:t>
            </a:r>
            <a:r>
              <a:rPr lang="en-US" dirty="0"/>
              <a:t>709446007 |Antigen of Escherichia coli K1 + antigen of Neisseria </a:t>
            </a:r>
            <a:r>
              <a:rPr lang="en-US" dirty="0" err="1"/>
              <a:t>meningitidis</a:t>
            </a:r>
            <a:r>
              <a:rPr lang="en-US" dirty="0"/>
              <a:t> B </a:t>
            </a:r>
            <a:endParaRPr lang="en-US" dirty="0" smtClean="0"/>
          </a:p>
          <a:p>
            <a:pPr lvl="1"/>
            <a:r>
              <a:rPr lang="en-US" dirty="0"/>
              <a:t>Egg | </a:t>
            </a:r>
            <a:r>
              <a:rPr lang="en-US" dirty="0" smtClean="0"/>
              <a:t>388098003 should be </a:t>
            </a:r>
            <a:r>
              <a:rPr lang="en-US" dirty="0"/>
              <a:t>388098003 |Egg (yolk and white) specific immunoglobulin E </a:t>
            </a:r>
            <a:endParaRPr lang="en-US" dirty="0" smtClean="0"/>
          </a:p>
          <a:p>
            <a:endParaRPr lang="en-US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1283033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Feedback to IHTSDO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772816"/>
            <a:ext cx="7769225" cy="4824536"/>
          </a:xfrm>
        </p:spPr>
        <p:txBody>
          <a:bodyPr/>
          <a:lstStyle/>
          <a:p>
            <a:r>
              <a:rPr lang="en-CA" dirty="0" smtClean="0"/>
              <a:t>Maps with different meanings</a:t>
            </a:r>
          </a:p>
          <a:p>
            <a:pPr lvl="1"/>
            <a:r>
              <a:rPr lang="en-CA" dirty="0" smtClean="0"/>
              <a:t>LOINC </a:t>
            </a:r>
            <a:r>
              <a:rPr lang="en-US" dirty="0"/>
              <a:t>2929-8 | </a:t>
            </a:r>
            <a:r>
              <a:rPr lang="en-US" dirty="0" smtClean="0"/>
              <a:t>Saccharides is mapped to </a:t>
            </a:r>
            <a:r>
              <a:rPr lang="en-US" dirty="0"/>
              <a:t>Carbohydrate | </a:t>
            </a:r>
            <a:r>
              <a:rPr lang="en-US" dirty="0" smtClean="0"/>
              <a:t>2331003 </a:t>
            </a:r>
          </a:p>
          <a:p>
            <a:pPr lvl="2"/>
            <a:r>
              <a:rPr lang="en-US" dirty="0" smtClean="0"/>
              <a:t>In this case, what is LOINC testing for and is it broader or narrower than ‘carbohydrate’? </a:t>
            </a:r>
          </a:p>
          <a:p>
            <a:pPr lvl="2"/>
            <a:r>
              <a:rPr lang="en-US" dirty="0" smtClean="0"/>
              <a:t>LOINC has two concepts for Carbohydrate that are also mapped to this SNOMED CT Concept</a:t>
            </a:r>
          </a:p>
          <a:p>
            <a:pPr lvl="1"/>
            <a:r>
              <a:rPr lang="en-US" dirty="0" smtClean="0"/>
              <a:t>LOINC </a:t>
            </a:r>
            <a:r>
              <a:rPr lang="en-US" dirty="0"/>
              <a:t>30519-3 | </a:t>
            </a:r>
            <a:r>
              <a:rPr lang="en-US" dirty="0" err="1" smtClean="0"/>
              <a:t>Chenodeoxycholate</a:t>
            </a:r>
            <a:r>
              <a:rPr lang="en-US" dirty="0" smtClean="0"/>
              <a:t> is mapped to </a:t>
            </a:r>
            <a:r>
              <a:rPr lang="en-US" dirty="0" err="1"/>
              <a:t>Chenodiol</a:t>
            </a:r>
            <a:r>
              <a:rPr lang="en-US" dirty="0"/>
              <a:t> | </a:t>
            </a:r>
            <a:r>
              <a:rPr lang="en-US" dirty="0" smtClean="0"/>
              <a:t>82490009</a:t>
            </a:r>
            <a:endParaRPr lang="en-US" dirty="0"/>
          </a:p>
          <a:p>
            <a:pPr lvl="1"/>
            <a:r>
              <a:rPr lang="en-US" dirty="0" smtClean="0"/>
              <a:t>LOINC </a:t>
            </a:r>
            <a:r>
              <a:rPr lang="en-US" dirty="0"/>
              <a:t>6908-8 | Complement </a:t>
            </a:r>
            <a:r>
              <a:rPr lang="en-US" b="1" dirty="0" smtClean="0"/>
              <a:t>C4</a:t>
            </a:r>
            <a:r>
              <a:rPr lang="en-US" dirty="0" smtClean="0"/>
              <a:t> is mapped to </a:t>
            </a:r>
            <a:r>
              <a:rPr lang="en-US" dirty="0"/>
              <a:t>Complement component </a:t>
            </a:r>
            <a:r>
              <a:rPr lang="en-US" b="1" dirty="0"/>
              <a:t>4</a:t>
            </a:r>
            <a:r>
              <a:rPr lang="en-US" dirty="0"/>
              <a:t> | </a:t>
            </a:r>
            <a:r>
              <a:rPr lang="en-US" dirty="0" smtClean="0"/>
              <a:t>300899005 but </a:t>
            </a:r>
            <a:r>
              <a:rPr lang="en-US" dirty="0"/>
              <a:t>15164-7 | Complement </a:t>
            </a:r>
            <a:r>
              <a:rPr lang="en-US" b="1" dirty="0" smtClean="0"/>
              <a:t>C3</a:t>
            </a:r>
            <a:r>
              <a:rPr lang="en-US" dirty="0" smtClean="0"/>
              <a:t> is mapped to </a:t>
            </a:r>
            <a:r>
              <a:rPr lang="en-US" dirty="0"/>
              <a:t>Complement component </a:t>
            </a:r>
            <a:r>
              <a:rPr lang="en-US" b="1" dirty="0"/>
              <a:t>C3</a:t>
            </a:r>
            <a:r>
              <a:rPr lang="en-US" dirty="0"/>
              <a:t> | 10473000</a:t>
            </a:r>
            <a:endParaRPr lang="en-US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8101841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Feedback to IHTSDO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772816"/>
            <a:ext cx="7769225" cy="4824536"/>
          </a:xfrm>
        </p:spPr>
        <p:txBody>
          <a:bodyPr/>
          <a:lstStyle/>
          <a:p>
            <a:r>
              <a:rPr lang="en-CA" dirty="0" smtClean="0"/>
              <a:t>Maps with different meanings</a:t>
            </a:r>
          </a:p>
          <a:p>
            <a:pPr lvl="1"/>
            <a:r>
              <a:rPr lang="en-CA" dirty="0" smtClean="0"/>
              <a:t>Several LOINC components </a:t>
            </a:r>
            <a:r>
              <a:rPr lang="en-US" dirty="0" err="1"/>
              <a:t>Carnitine.free</a:t>
            </a:r>
            <a:r>
              <a:rPr lang="en-US" dirty="0"/>
              <a:t> </a:t>
            </a:r>
            <a:r>
              <a:rPr lang="en-US" dirty="0" smtClean="0"/>
              <a:t> are mapped to </a:t>
            </a:r>
            <a:r>
              <a:rPr lang="en-US" dirty="0"/>
              <a:t>Free L-carnitine | </a:t>
            </a:r>
            <a:r>
              <a:rPr lang="en-US" dirty="0" smtClean="0"/>
              <a:t>259547003, however SNOMED CT also has </a:t>
            </a:r>
            <a:r>
              <a:rPr lang="en-US" dirty="0"/>
              <a:t>709152004 |Free </a:t>
            </a:r>
            <a:r>
              <a:rPr lang="en-US" dirty="0" smtClean="0"/>
              <a:t>carnitine – not sure which one is correct?</a:t>
            </a:r>
          </a:p>
          <a:p>
            <a:pPr lvl="1"/>
            <a:r>
              <a:rPr lang="en-US" dirty="0" smtClean="0"/>
              <a:t>LOINC </a:t>
            </a:r>
            <a:r>
              <a:rPr lang="en-US" dirty="0"/>
              <a:t>6158-0 | Latex </a:t>
            </a:r>
            <a:r>
              <a:rPr lang="en-US" dirty="0" err="1" smtClean="0"/>
              <a:t>Ab.IgE</a:t>
            </a:r>
            <a:r>
              <a:rPr lang="en-US" dirty="0" smtClean="0"/>
              <a:t> is mapped to </a:t>
            </a:r>
            <a:r>
              <a:rPr lang="en-US" dirty="0" err="1"/>
              <a:t>Hevea</a:t>
            </a:r>
            <a:r>
              <a:rPr lang="en-US" dirty="0"/>
              <a:t> </a:t>
            </a:r>
            <a:r>
              <a:rPr lang="en-US" dirty="0" err="1"/>
              <a:t>brasiliensis</a:t>
            </a:r>
            <a:r>
              <a:rPr lang="en-US" dirty="0"/>
              <a:t> specific immunoglobulin E | </a:t>
            </a:r>
            <a:r>
              <a:rPr lang="en-US" dirty="0" smtClean="0"/>
              <a:t>388365001 (Latex is a synthetic compound, whereas </a:t>
            </a:r>
            <a:r>
              <a:rPr lang="en-US" dirty="0" err="1" smtClean="0"/>
              <a:t>Hevea</a:t>
            </a:r>
            <a:r>
              <a:rPr lang="en-US" dirty="0" smtClean="0"/>
              <a:t> </a:t>
            </a:r>
            <a:r>
              <a:rPr lang="en-US" dirty="0" err="1" smtClean="0"/>
              <a:t>brasiliensis</a:t>
            </a:r>
            <a:r>
              <a:rPr lang="en-US" dirty="0" smtClean="0"/>
              <a:t> is the rubber tree)</a:t>
            </a:r>
            <a:endParaRPr lang="en-CA" dirty="0"/>
          </a:p>
          <a:p>
            <a:pPr lvl="1"/>
            <a:endParaRPr lang="en-CA" dirty="0" smtClean="0"/>
          </a:p>
          <a:p>
            <a:r>
              <a:rPr lang="en-CA" dirty="0" smtClean="0"/>
              <a:t>General comments:</a:t>
            </a:r>
          </a:p>
          <a:p>
            <a:pPr lvl="1"/>
            <a:r>
              <a:rPr lang="en-CA" dirty="0" smtClean="0"/>
              <a:t>It would be helpful to review the parts map</a:t>
            </a:r>
          </a:p>
          <a:p>
            <a:pPr lvl="1"/>
            <a:r>
              <a:rPr lang="en-CA" dirty="0" smtClean="0"/>
              <a:t>It would be helpful to include the semantic tag in the map</a:t>
            </a:r>
            <a:endParaRPr lang="en-US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5930581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Feedback to Regenstrief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613" y="1916113"/>
            <a:ext cx="7769225" cy="4681239"/>
          </a:xfrm>
        </p:spPr>
        <p:txBody>
          <a:bodyPr/>
          <a:lstStyle/>
          <a:p>
            <a:r>
              <a:rPr lang="en-US" dirty="0"/>
              <a:t>In </a:t>
            </a:r>
            <a:r>
              <a:rPr lang="en-US" dirty="0" smtClean="0"/>
              <a:t>most cases, the LOINC Component and the SNOMED CT Concept were identical</a:t>
            </a:r>
          </a:p>
          <a:p>
            <a:r>
              <a:rPr lang="en-US" dirty="0" smtClean="0"/>
              <a:t>When the two were different, I checked RELMA to see if the SNOMED CT Concept provided in the map was a synonym of the LOINC code</a:t>
            </a:r>
          </a:p>
          <a:p>
            <a:r>
              <a:rPr lang="en-US" dirty="0" smtClean="0"/>
              <a:t>There are a number of times this was not the case, which led me to question the accuracy of the </a:t>
            </a:r>
            <a:r>
              <a:rPr lang="en-US" dirty="0" smtClean="0"/>
              <a:t>map</a:t>
            </a:r>
          </a:p>
          <a:p>
            <a:r>
              <a:rPr lang="en-US" dirty="0" smtClean="0"/>
              <a:t>There were also times that the LOINC Component was different but both mapped to the same SNOMED CT Concept – these are perhaps duplicate LOINC codes?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8231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Synonyms May Be Required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228394"/>
              </p:ext>
            </p:extLst>
          </p:nvPr>
        </p:nvGraphicFramePr>
        <p:xfrm>
          <a:off x="467544" y="1734656"/>
          <a:ext cx="8496944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4613"/>
                <a:gridCol w="46123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LOINC 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SNOMED CT Concept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2588-2 |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Lysolecithin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acyltransferase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1-Acylglycerophosphocholine acyltransferase | 35342009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rgbClr val="000000"/>
                          </a:solidFill>
                        </a:rPr>
                        <a:t>39804-0 | Lipoprotein associated phospholipase A2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1-Alkyl-2-acetylglycerophosphocholine esterase | 112040006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30576-3 | 3-Hydroxy-2-Ethylpropionate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2-Ethyl-3-hydroxypropionate | 115344000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2304-4 |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Fumarylacetoacetate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4-Fumarylacetoacetic acid | 708833001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80115-9 | 6-Monoacetylmorphine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6-O-monoacetylmorphine | 118290009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2673-2 |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Oleate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9 cis-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Octadecenoic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acid | 259579007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17837-6 | Acid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phosphatase.tartrate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resistant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Acid phosphatase bone isoenzyme | 259298008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6923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Synonyms May Be Required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594180"/>
              </p:ext>
            </p:extLst>
          </p:nvPr>
        </p:nvGraphicFramePr>
        <p:xfrm>
          <a:off x="251521" y="1734656"/>
          <a:ext cx="8712968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0637"/>
                <a:gridCol w="46123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LOINC 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SNOMED CT Concept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0000"/>
                          </a:solidFill>
                        </a:rPr>
                        <a:t>23437-7 | Swine influenza virus Ab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rgbClr val="000000"/>
                          </a:solidFill>
                        </a:rPr>
                        <a:t>Antibody to Influenza virus A swine origin | 709901000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22102-8 | Avian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reovirus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Ab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Avian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orthoreovirus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antibody | 444011002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44037-0 | Acid beta glucosidase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Beta-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glucocerebrosidase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| 259429006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3033-8 |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Transcortin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Corticotropin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binding globulin | 41646006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2983-5 | Terminal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deoxyribonucleotidyl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transferase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Deoxyribonucleic acid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nucleotidylexotransferase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| 112037006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32365-9 | TT virus DNA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Deoxyribonucleic acid of Torque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teno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virus | 708490007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14174-7 | Prostaglandin F2 alpha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Dinoprost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| 387228004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3692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Synonyms May Be Required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92703"/>
              </p:ext>
            </p:extLst>
          </p:nvPr>
        </p:nvGraphicFramePr>
        <p:xfrm>
          <a:off x="251521" y="1734656"/>
          <a:ext cx="8712968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0637"/>
                <a:gridCol w="46123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LOINC 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SNOMED CT Concept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2853-0 | Prostaglandin E2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Dinoprostone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| 387245009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51835-7 | Angiotensin converting enzyme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Dipeptidyl carboxypeptidase I | 112049007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1723-6 | Adenosine deaminase binding protein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Dipeptidyl peptidase IV | 62412007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54242-3 | Influenza virus identified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Family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Orthomyxoviridae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| 55014007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34289-9 |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Estradiol.unconjugated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and 2240-0 |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Estradiol.free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000000"/>
                          </a:solidFill>
                        </a:rPr>
                        <a:t>Free estradiol | 259349001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30316-4 | Alpha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subunit.free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Free glycoprotein hormone alpha subunit | 712623005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2299-6 | Aldolase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Fructose-bisphosphate aldolase | 28598003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5470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Synonyms May Be Required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460105"/>
              </p:ext>
            </p:extLst>
          </p:nvPr>
        </p:nvGraphicFramePr>
        <p:xfrm>
          <a:off x="251521" y="1734656"/>
          <a:ext cx="8712968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0637"/>
                <a:gridCol w="46123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LOINC 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SNOMED CT Concept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74580-2 |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Fumarase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Fumarate hydratase | 304284008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21064-1 | Acid alpha glucosidase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Glucan 1,4-alpha-glucosidase | 8385005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5289-4 |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Reagin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Ab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Homocytotropic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antibody | 7489000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4450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ISP_PowerPointTemplate_8Aug">
  <a:themeElements>
    <a:clrScheme name="Infoway Colours">
      <a:dk1>
        <a:srgbClr val="DC5A23"/>
      </a:dk1>
      <a:lt1>
        <a:srgbClr val="5E6167"/>
      </a:lt1>
      <a:dk2>
        <a:srgbClr val="003A63"/>
      </a:dk2>
      <a:lt2>
        <a:srgbClr val="7D2740"/>
      </a:lt2>
      <a:accent1>
        <a:srgbClr val="ECC200"/>
      </a:accent1>
      <a:accent2>
        <a:srgbClr val="0098DB"/>
      </a:accent2>
      <a:accent3>
        <a:srgbClr val="73AF55"/>
      </a:accent3>
      <a:accent4>
        <a:srgbClr val="A5A2C6"/>
      </a:accent4>
      <a:accent5>
        <a:srgbClr val="E8CE79"/>
      </a:accent5>
      <a:accent6>
        <a:srgbClr val="A79E70"/>
      </a:accent6>
      <a:hlink>
        <a:srgbClr val="0000FF"/>
      </a:hlink>
      <a:folHlink>
        <a:srgbClr val="EAEAE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rrent State Detailed CS Deck_13Dec_AP_v2">
  <a:themeElements>
    <a:clrScheme name="">
      <a:dk1>
        <a:srgbClr val="5E6167"/>
      </a:dk1>
      <a:lt1>
        <a:srgbClr val="FFFFFF"/>
      </a:lt1>
      <a:dk2>
        <a:srgbClr val="DC5A23"/>
      </a:dk2>
      <a:lt2>
        <a:srgbClr val="3C3E42"/>
      </a:lt2>
      <a:accent1>
        <a:srgbClr val="003A63"/>
      </a:accent1>
      <a:accent2>
        <a:srgbClr val="7D2740"/>
      </a:accent2>
      <a:accent3>
        <a:srgbClr val="FFFFFF"/>
      </a:accent3>
      <a:accent4>
        <a:srgbClr val="4F5257"/>
      </a:accent4>
      <a:accent5>
        <a:srgbClr val="AAAEB7"/>
      </a:accent5>
      <a:accent6>
        <a:srgbClr val="712239"/>
      </a:accent6>
      <a:hlink>
        <a:srgbClr val="0098DB"/>
      </a:hlink>
      <a:folHlink>
        <a:srgbClr val="55A94E"/>
      </a:folHlink>
    </a:clrScheme>
    <a:fontScheme name="1_Template_PPTPresentation_E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Template_PPTPresentation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plate_PPTPresentation_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plate_PPTPresentation_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plate_PPTPresentation_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plate_PPTPresentation_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plate_PPTPresentation_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_PPTPresentation_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_PPTPresentation_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_PPTPresentation_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_PPTPresentation_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_PPTPresentation_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_PPTPresentation_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_PPTPresentation_EN 13">
        <a:dk1>
          <a:srgbClr val="87856A"/>
        </a:dk1>
        <a:lt1>
          <a:srgbClr val="FFFFFF"/>
        </a:lt1>
        <a:dk2>
          <a:srgbClr val="AF3219"/>
        </a:dk2>
        <a:lt2>
          <a:srgbClr val="555759"/>
        </a:lt2>
        <a:accent1>
          <a:srgbClr val="003A62"/>
        </a:accent1>
        <a:accent2>
          <a:srgbClr val="812740"/>
        </a:accent2>
        <a:accent3>
          <a:srgbClr val="FFFFFF"/>
        </a:accent3>
        <a:accent4>
          <a:srgbClr val="727159"/>
        </a:accent4>
        <a:accent5>
          <a:srgbClr val="AAAEB7"/>
        </a:accent5>
        <a:accent6>
          <a:srgbClr val="742239"/>
        </a:accent6>
        <a:hlink>
          <a:srgbClr val="1486CE"/>
        </a:hlink>
        <a:folHlink>
          <a:srgbClr val="55A9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plate_PPTPresentation_EN 14">
        <a:dk1>
          <a:srgbClr val="87856A"/>
        </a:dk1>
        <a:lt1>
          <a:srgbClr val="FFFFFF"/>
        </a:lt1>
        <a:dk2>
          <a:srgbClr val="DC5A23"/>
        </a:dk2>
        <a:lt2>
          <a:srgbClr val="555759"/>
        </a:lt2>
        <a:accent1>
          <a:srgbClr val="003A62"/>
        </a:accent1>
        <a:accent2>
          <a:srgbClr val="812740"/>
        </a:accent2>
        <a:accent3>
          <a:srgbClr val="FFFFFF"/>
        </a:accent3>
        <a:accent4>
          <a:srgbClr val="727159"/>
        </a:accent4>
        <a:accent5>
          <a:srgbClr val="AAAEB7"/>
        </a:accent5>
        <a:accent6>
          <a:srgbClr val="742239"/>
        </a:accent6>
        <a:hlink>
          <a:srgbClr val="1486CE"/>
        </a:hlink>
        <a:folHlink>
          <a:srgbClr val="55A9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plate_PPTPresentation_EN 15">
        <a:dk1>
          <a:srgbClr val="5E6167"/>
        </a:dk1>
        <a:lt1>
          <a:srgbClr val="FFFFFF"/>
        </a:lt1>
        <a:dk2>
          <a:srgbClr val="DC5A23"/>
        </a:dk2>
        <a:lt2>
          <a:srgbClr val="555759"/>
        </a:lt2>
        <a:accent1>
          <a:srgbClr val="003A62"/>
        </a:accent1>
        <a:accent2>
          <a:srgbClr val="812740"/>
        </a:accent2>
        <a:accent3>
          <a:srgbClr val="FFFFFF"/>
        </a:accent3>
        <a:accent4>
          <a:srgbClr val="4F5257"/>
        </a:accent4>
        <a:accent5>
          <a:srgbClr val="AAAEB7"/>
        </a:accent5>
        <a:accent6>
          <a:srgbClr val="742239"/>
        </a:accent6>
        <a:hlink>
          <a:srgbClr val="1486CE"/>
        </a:hlink>
        <a:folHlink>
          <a:srgbClr val="55A9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plate_PPTPresentation_EN 16">
        <a:dk1>
          <a:srgbClr val="5E6167"/>
        </a:dk1>
        <a:lt1>
          <a:srgbClr val="FFFFFF"/>
        </a:lt1>
        <a:dk2>
          <a:srgbClr val="DC5A23"/>
        </a:dk2>
        <a:lt2>
          <a:srgbClr val="555759"/>
        </a:lt2>
        <a:accent1>
          <a:srgbClr val="003A63"/>
        </a:accent1>
        <a:accent2>
          <a:srgbClr val="7D2740"/>
        </a:accent2>
        <a:accent3>
          <a:srgbClr val="FFFFFF"/>
        </a:accent3>
        <a:accent4>
          <a:srgbClr val="4F5257"/>
        </a:accent4>
        <a:accent5>
          <a:srgbClr val="AAAEB7"/>
        </a:accent5>
        <a:accent6>
          <a:srgbClr val="712239"/>
        </a:accent6>
        <a:hlink>
          <a:srgbClr val="0098DB"/>
        </a:hlink>
        <a:folHlink>
          <a:srgbClr val="55A9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HI_10 04 07">
  <a:themeElements>
    <a:clrScheme name="">
      <a:dk1>
        <a:srgbClr val="979A91"/>
      </a:dk1>
      <a:lt1>
        <a:srgbClr val="FFFFFF"/>
      </a:lt1>
      <a:dk2>
        <a:srgbClr val="DC5A23"/>
      </a:dk2>
      <a:lt2>
        <a:srgbClr val="979A91"/>
      </a:lt2>
      <a:accent1>
        <a:srgbClr val="003A62"/>
      </a:accent1>
      <a:accent2>
        <a:srgbClr val="812740"/>
      </a:accent2>
      <a:accent3>
        <a:srgbClr val="FFFFFF"/>
      </a:accent3>
      <a:accent4>
        <a:srgbClr val="80837B"/>
      </a:accent4>
      <a:accent5>
        <a:srgbClr val="AAAEB7"/>
      </a:accent5>
      <a:accent6>
        <a:srgbClr val="742239"/>
      </a:accent6>
      <a:hlink>
        <a:srgbClr val="1486CE"/>
      </a:hlink>
      <a:folHlink>
        <a:srgbClr val="55A94E"/>
      </a:folHlink>
    </a:clrScheme>
    <a:fontScheme name="CHI_10 04 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HI_10 04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3">
        <a:dk1>
          <a:srgbClr val="87856A"/>
        </a:dk1>
        <a:lt1>
          <a:srgbClr val="FFFFFF"/>
        </a:lt1>
        <a:dk2>
          <a:srgbClr val="AF3219"/>
        </a:dk2>
        <a:lt2>
          <a:srgbClr val="555759"/>
        </a:lt2>
        <a:accent1>
          <a:srgbClr val="003A62"/>
        </a:accent1>
        <a:accent2>
          <a:srgbClr val="812740"/>
        </a:accent2>
        <a:accent3>
          <a:srgbClr val="FFFFFF"/>
        </a:accent3>
        <a:accent4>
          <a:srgbClr val="727159"/>
        </a:accent4>
        <a:accent5>
          <a:srgbClr val="AAAEB7"/>
        </a:accent5>
        <a:accent6>
          <a:srgbClr val="742239"/>
        </a:accent6>
        <a:hlink>
          <a:srgbClr val="1486CE"/>
        </a:hlink>
        <a:folHlink>
          <a:srgbClr val="55A9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HI_10 04 07">
  <a:themeElements>
    <a:clrScheme name="">
      <a:dk1>
        <a:srgbClr val="979A91"/>
      </a:dk1>
      <a:lt1>
        <a:srgbClr val="FFFFFF"/>
      </a:lt1>
      <a:dk2>
        <a:srgbClr val="DC5A23"/>
      </a:dk2>
      <a:lt2>
        <a:srgbClr val="979A91"/>
      </a:lt2>
      <a:accent1>
        <a:srgbClr val="003A62"/>
      </a:accent1>
      <a:accent2>
        <a:srgbClr val="812740"/>
      </a:accent2>
      <a:accent3>
        <a:srgbClr val="FFFFFF"/>
      </a:accent3>
      <a:accent4>
        <a:srgbClr val="80837B"/>
      </a:accent4>
      <a:accent5>
        <a:srgbClr val="AAAEB7"/>
      </a:accent5>
      <a:accent6>
        <a:srgbClr val="742239"/>
      </a:accent6>
      <a:hlink>
        <a:srgbClr val="1486CE"/>
      </a:hlink>
      <a:folHlink>
        <a:srgbClr val="55A94E"/>
      </a:folHlink>
    </a:clrScheme>
    <a:fontScheme name="CHI_10 04 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HI_10 04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3">
        <a:dk1>
          <a:srgbClr val="87856A"/>
        </a:dk1>
        <a:lt1>
          <a:srgbClr val="FFFFFF"/>
        </a:lt1>
        <a:dk2>
          <a:srgbClr val="AF3219"/>
        </a:dk2>
        <a:lt2>
          <a:srgbClr val="555759"/>
        </a:lt2>
        <a:accent1>
          <a:srgbClr val="003A62"/>
        </a:accent1>
        <a:accent2>
          <a:srgbClr val="812740"/>
        </a:accent2>
        <a:accent3>
          <a:srgbClr val="FFFFFF"/>
        </a:accent3>
        <a:accent4>
          <a:srgbClr val="727159"/>
        </a:accent4>
        <a:accent5>
          <a:srgbClr val="AAAEB7"/>
        </a:accent5>
        <a:accent6>
          <a:srgbClr val="742239"/>
        </a:accent6>
        <a:hlink>
          <a:srgbClr val="1486CE"/>
        </a:hlink>
        <a:folHlink>
          <a:srgbClr val="55A9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B040BD5CFF7F43B6387F3E1CD97320" ma:contentTypeVersion="" ma:contentTypeDescription="Create a new document." ma:contentTypeScope="" ma:versionID="3d3cf90078fd222a699cd740289286f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3e687d5f98ee29b9cfcc2ff24550d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0A072E-9016-4C7A-B531-36BEAEF5A2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3779AE-4CC5-4BCD-B433-7AB2DA387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3B8B7BF-B0AE-449F-9084-4EF6DE745513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21298</TotalTime>
  <Words>751</Words>
  <Application>Microsoft Office PowerPoint</Application>
  <PresentationFormat>On-screen Show (4:3)</PresentationFormat>
  <Paragraphs>124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4_ISP_PowerPointTemplate_8Aug</vt:lpstr>
      <vt:lpstr>1_Current State Detailed CS Deck_13Dec_AP_v2</vt:lpstr>
      <vt:lpstr>CHI_10 04 07</vt:lpstr>
      <vt:lpstr>1_CHI_10 04 07</vt:lpstr>
      <vt:lpstr>LOINC-SNOMED Alpha Release March 2016</vt:lpstr>
      <vt:lpstr>Feedback to IHTSDO</vt:lpstr>
      <vt:lpstr>Feedback to IHTSDO</vt:lpstr>
      <vt:lpstr>Feedback to IHTSDO</vt:lpstr>
      <vt:lpstr>Feedback to Regenstrief</vt:lpstr>
      <vt:lpstr>Synonyms May Be Required</vt:lpstr>
      <vt:lpstr>Synonyms May Be Required</vt:lpstr>
      <vt:lpstr>Synonyms May Be Required</vt:lpstr>
      <vt:lpstr>Synonyms May Be Required</vt:lpstr>
      <vt:lpstr>Possible Duplicate Codes</vt:lpstr>
      <vt:lpstr>Possible Duplicate Codes</vt:lpstr>
      <vt:lpstr>Things I don’t know what to do with?</vt:lpstr>
      <vt:lpstr>Questions?</vt:lpstr>
      <vt:lpstr>Thank you</vt:lpstr>
    </vt:vector>
  </TitlesOfParts>
  <Company>Infoway-Inforoute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CommunityEngagementPlan</dc:title>
  <dc:creator>Tachilles@infoway-inforoute.ca</dc:creator>
  <cp:lastModifiedBy>Carey , Lorie</cp:lastModifiedBy>
  <cp:revision>1416</cp:revision>
  <cp:lastPrinted>2015-01-12T18:00:46Z</cp:lastPrinted>
  <dcterms:created xsi:type="dcterms:W3CDTF">2014-01-13T02:58:28Z</dcterms:created>
  <dcterms:modified xsi:type="dcterms:W3CDTF">2016-06-08T18:42:33Z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0x0101009CB040BD5CFF7F43B6387F3E1CD97320</vt:lpwstr>
  </property>
</Properties>
</file>